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"/>
  </p:notesMasterIdLst>
  <p:handoutMasterIdLst>
    <p:handoutMasterId r:id="rId8"/>
  </p:handoutMasterIdLst>
  <p:sldIdLst>
    <p:sldId id="879" r:id="rId3"/>
    <p:sldId id="845" r:id="rId4"/>
    <p:sldId id="283" r:id="rId5"/>
    <p:sldId id="8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00A2"/>
    <a:srgbClr val="F3740C"/>
    <a:srgbClr val="B05409"/>
    <a:srgbClr val="71A74F"/>
    <a:srgbClr val="FDEADA"/>
    <a:srgbClr val="C00000"/>
    <a:srgbClr val="E6B9B8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09"/>
    <p:restoredTop sz="96076" autoAdjust="0"/>
  </p:normalViewPr>
  <p:slideViewPr>
    <p:cSldViewPr>
      <p:cViewPr varScale="1">
        <p:scale>
          <a:sx n="120" d="100"/>
          <a:sy n="120" d="100"/>
        </p:scale>
        <p:origin x="69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9D220-9986-1645-993A-1DADAE0CC8D4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78E09-E4CC-E646-A8E2-42364C70E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756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99CDA-54DB-42F8-BC0E-B5BB74442020}" type="datetimeFigureOut">
              <a:rPr lang="en-US" smtClean="0"/>
              <a:pPr/>
              <a:t>8/9/24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18C0E-EBC0-4363-B866-4FBE8A16C4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961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11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304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2132857"/>
            <a:ext cx="10363200" cy="1470025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392" y="3933056"/>
            <a:ext cx="8534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0F80E9-55FA-4FA4-BF32-94E90AA83E10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23392" y="3789040"/>
            <a:ext cx="9505056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dot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BE10-B797-2A4E-B38C-F0B152B6F740}" type="datetime1">
              <a:rPr lang="en-GB" smtClean="0"/>
              <a:t>09/08/2024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1FE3-7623-4EAD-B2F3-330393A65E7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BB68A-A277-5045-B942-5B13D360E6DF}" type="datetime1">
              <a:rPr lang="en-GB" smtClean="0"/>
              <a:t>09/08/2024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1FE3-7623-4EAD-B2F3-330393A65E7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44A655-E906-DF01-FF12-8CBBB1DF4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D28E-8EDB-5E40-BD41-3ADA117365F0}" type="datetime1">
              <a:rPr lang="en-GB" smtClean="0"/>
              <a:t>09/08/2024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718F9-32CD-4CE5-E4F0-CFED9DC5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©UKAEA | All Right Reserved by UK Atomic Energy Authority 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CF7B0-01FF-3560-643C-43865B608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E59A-EF70-9443-B33C-9E29C8E010A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colorfulness, graphics, screenshot, design&#10;&#10;Description automatically generated">
            <a:extLst>
              <a:ext uri="{FF2B5EF4-FFF2-40B4-BE49-F238E27FC236}">
                <a16:creationId xmlns:a16="http://schemas.microsoft.com/office/drawing/2014/main" id="{6B24684D-C2BE-0014-A971-FD1A7EF75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9270" y="436505"/>
            <a:ext cx="2154797" cy="776503"/>
          </a:xfrm>
          <a:prstGeom prst="rect">
            <a:avLst/>
          </a:prstGeom>
        </p:spPr>
      </p:pic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9AF1E1F8-4CAE-B550-072D-0CFFC347CC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3290" y="1469376"/>
            <a:ext cx="7737710" cy="4204634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34">
            <a:extLst>
              <a:ext uri="{FF2B5EF4-FFF2-40B4-BE49-F238E27FC236}">
                <a16:creationId xmlns:a16="http://schemas.microsoft.com/office/drawing/2014/main" id="{9A3C688C-0131-CB13-E516-0C3B6469D5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1012" y="5753638"/>
            <a:ext cx="3204055" cy="34634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Image Caption &amp; Credit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D2D39478-4245-ECC8-5848-3C40C07290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633" y="451520"/>
            <a:ext cx="5915025" cy="585787"/>
          </a:xfrm>
        </p:spPr>
        <p:txBody>
          <a:bodyPr>
            <a:noAutofit/>
          </a:bodyPr>
          <a:lstStyle>
            <a:lvl1pPr algn="l">
              <a:defRPr lang="en-GB" sz="4000" b="1" kern="1200" dirty="0">
                <a:solidFill>
                  <a:srgbClr val="0046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  <a:endParaRPr lang="en-GB" dirty="0"/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FBEC21F5-6B05-9490-3567-7A770903A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94811" y="1957876"/>
            <a:ext cx="3616325" cy="1201737"/>
          </a:xfrm>
        </p:spPr>
        <p:txBody>
          <a:bodyPr/>
          <a:lstStyle>
            <a:lvl1pPr algn="l">
              <a:lnSpc>
                <a:spcPct val="100000"/>
              </a:lnSpc>
              <a:defRPr lang="en-US" sz="180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4"/>
            <a:endParaRPr lang="en-GB" dirty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6D723B75-A612-3997-FA0B-8784D8830F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94688" y="3423377"/>
            <a:ext cx="3449379" cy="225063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lang="en-US" sz="140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60B803-0813-B6A3-D542-FF362C0B5617}"/>
              </a:ext>
            </a:extLst>
          </p:cNvPr>
          <p:cNvSpPr txBox="1"/>
          <p:nvPr userDrawn="1"/>
        </p:nvSpPr>
        <p:spPr>
          <a:xfrm>
            <a:off x="4543300" y="44184"/>
            <a:ext cx="3105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 IN CONFIDENCE</a:t>
            </a:r>
          </a:p>
        </p:txBody>
      </p:sp>
    </p:spTree>
    <p:extLst>
      <p:ext uri="{BB962C8B-B14F-4D97-AF65-F5344CB8AC3E}">
        <p14:creationId xmlns:p14="http://schemas.microsoft.com/office/powerpoint/2010/main" val="1947896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1844826"/>
            <a:ext cx="11521280" cy="1470025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rgbClr val="9A1D2B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360" y="3356992"/>
            <a:ext cx="1152128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361" y="6165304"/>
            <a:ext cx="2851911" cy="451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egoe UI Light" panose="020B0502040204020203" pitchFamily="34" charset="0"/>
                <a:cs typeface="CordiaUPC" panose="020B0304020202020204" pitchFamily="34" charset="-34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88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196752"/>
            <a:ext cx="11521280" cy="576064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rgbClr val="9A1D2B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916833"/>
            <a:ext cx="11521280" cy="4209332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361" y="6165304"/>
            <a:ext cx="2851911" cy="451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egoe UI Light" panose="020B0502040204020203" pitchFamily="34" charset="0"/>
                <a:cs typeface="CordiaUPC" panose="020B0304020202020204" pitchFamily="34" charset="-34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0219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96753"/>
            <a:ext cx="11521280" cy="4929411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361" y="6165304"/>
            <a:ext cx="2851911" cy="451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egoe UI Light" panose="020B0502040204020203" pitchFamily="34" charset="0"/>
                <a:cs typeface="CordiaUPC" panose="020B0304020202020204" pitchFamily="34" charset="-34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4549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2778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2778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361" y="6165304"/>
            <a:ext cx="2851911" cy="451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egoe UI Light" panose="020B0502040204020203" pitchFamily="34" charset="0"/>
                <a:cs typeface="CordiaUPC" panose="020B0304020202020204" pitchFamily="34" charset="-34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3738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268760"/>
            <a:ext cx="7315200" cy="4176464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445225"/>
            <a:ext cx="7315200" cy="6549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361" y="6165304"/>
            <a:ext cx="2851911" cy="451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egoe UI Light" panose="020B0502040204020203" pitchFamily="34" charset="0"/>
                <a:cs typeface="CordiaUPC" panose="020B0304020202020204" pitchFamily="34" charset="-34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1151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361" y="6165304"/>
            <a:ext cx="2851911" cy="451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egoe UI Light" panose="020B0502040204020203" pitchFamily="34" charset="0"/>
                <a:cs typeface="CordiaUPC" panose="020B0304020202020204" pitchFamily="34" charset="-34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7422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		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3FAC3-634B-4F4F-878C-B52792DDC59C}" type="datetime1">
              <a:rPr lang="en-GB" smtClean="0"/>
              <a:t>09/08/2024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1FE3-7623-4EAD-B2F3-330393A65E7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2E78C-AF91-FC43-8D31-E4B3E5F20E48}" type="datetime1">
              <a:rPr lang="en-GB" smtClean="0"/>
              <a:t>09/08/2024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1FE3-7623-4EAD-B2F3-330393A65E7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1E5F4-A394-D843-A68A-51654FE474E7}" type="datetime1">
              <a:rPr lang="en-GB" smtClean="0"/>
              <a:t>09/08/2024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1FE3-7623-4EAD-B2F3-330393A65E7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D09B-DF0F-C840-BCBD-6D02CBE7D0F0}" type="datetime1">
              <a:rPr lang="en-GB" smtClean="0"/>
              <a:t>09/08/2024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1FE3-7623-4EAD-B2F3-330393A65E7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9BDAA-C34D-0D4D-A54E-7728FDBA6E77}" type="datetime1">
              <a:rPr lang="en-GB" smtClean="0"/>
              <a:t>09/08/2024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1FE3-7623-4EAD-B2F3-330393A65E7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3607-A41D-4549-97C2-A4528C7F6342}" type="datetime1">
              <a:rPr lang="en-GB" smtClean="0"/>
              <a:t>09/08/2024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1FE3-7623-4EAD-B2F3-330393A65E7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B153-E1C2-A845-BADA-7B0894B06E10}" type="datetime1">
              <a:rPr lang="en-GB" smtClean="0"/>
              <a:t>09/08/2024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1FE3-7623-4EAD-B2F3-330393A65E7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0A693-B74F-0C4F-BAFD-2A291D4828A7}" type="datetime1">
              <a:rPr lang="en-GB" smtClean="0"/>
              <a:t>09/08/2024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1FE3-7623-4EAD-B2F3-330393A65E7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9576" y="258212"/>
            <a:ext cx="93028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848D0-2F90-B940-9275-4E7F0A55C986}" type="datetime1">
              <a:rPr lang="en-GB" smtClean="0"/>
              <a:t>09/08/2024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8785" y="647297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51FE3-7623-4EAD-B2F3-330393A65E7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2" descr="TAB_col_white_background.eps">
            <a:extLst>
              <a:ext uri="{FF2B5EF4-FFF2-40B4-BE49-F238E27FC236}">
                <a16:creationId xmlns:a16="http://schemas.microsoft.com/office/drawing/2014/main" id="{BEBFE5C7-1111-4735-BD40-7689CB15DD1C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23875" y="509588"/>
            <a:ext cx="16637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7" r:id="rId12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7800A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023659" y="253032"/>
            <a:ext cx="7200800" cy="82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GB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196753"/>
            <a:ext cx="10972800" cy="492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28" name="Picture 7" descr="logo-ltr.t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312080"/>
            <a:ext cx="259291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334434" y="1079500"/>
            <a:ext cx="1152313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434" y="6165850"/>
            <a:ext cx="1152313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11" descr="address.gi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0" y="6237288"/>
            <a:ext cx="198966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479" y="233836"/>
            <a:ext cx="1339180" cy="74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7382" y="6165304"/>
            <a:ext cx="2851911" cy="451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Segoe UI Light" panose="020B0502040204020203" pitchFamily="34" charset="0"/>
                <a:cs typeface="CordiaUPC" panose="020B0304020202020204" pitchFamily="34" charset="-34"/>
              </a:defRPr>
            </a:lvl1pPr>
          </a:lstStyle>
          <a:p>
            <a:pPr>
              <a:defRPr/>
            </a:pP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848" y="476677"/>
            <a:ext cx="2784000" cy="453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117" y="253844"/>
            <a:ext cx="2400000" cy="654876"/>
          </a:xfrm>
          <a:prstGeom prst="rect">
            <a:avLst/>
          </a:prstGeom>
        </p:spPr>
      </p:pic>
      <p:pic>
        <p:nvPicPr>
          <p:cNvPr id="15" name="Picture 7" descr="logo-ltr.tif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62" y="324732"/>
            <a:ext cx="259291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9867900" y="6237288"/>
            <a:ext cx="198966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597" y="6207517"/>
            <a:ext cx="1344000" cy="40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9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9A1D2B"/>
          </a:solidFill>
          <a:latin typeface="+mj-lt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rgbClr val="BF2F37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19119-BFED-2025-A76C-D3DBC5077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28" y="1679390"/>
            <a:ext cx="5856312" cy="4525963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Who am I? :</a:t>
            </a:r>
          </a:p>
          <a:p>
            <a:pPr marL="400050" lvl="1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PhD candidate in Computer Science at The University of Manchester.</a:t>
            </a:r>
          </a:p>
          <a:p>
            <a:pPr marL="400050" lvl="1" indent="0">
              <a:buNone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Interested in: </a:t>
            </a:r>
          </a:p>
          <a:p>
            <a:pPr marL="400050" lvl="1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Robotic Autonomous Systems, </a:t>
            </a:r>
          </a:p>
          <a:p>
            <a:pPr marL="400050" lvl="1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Verification, </a:t>
            </a:r>
          </a:p>
          <a:p>
            <a:pPr marL="400050" lvl="1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Architectures, </a:t>
            </a:r>
          </a:p>
          <a:p>
            <a:pPr marL="400050" lvl="1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Safety-critical Computer Systems</a:t>
            </a:r>
          </a:p>
          <a:p>
            <a:pPr marL="400050" lvl="1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BDI Programming Languages. </a:t>
            </a:r>
          </a:p>
          <a:p>
            <a:pPr marL="400050" lvl="1" indent="0">
              <a:buNone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am I here? </a:t>
            </a:r>
          </a:p>
          <a:p>
            <a:pPr marL="400050" lvl="1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learn, collaborate, and generate ideas.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56152-CB9B-9673-6D08-7640202A1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3FAC3-634B-4F4F-878C-B52792DDC59C}" type="datetime1">
              <a:rPr lang="en-GB" smtClean="0"/>
              <a:t>09/08/2024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AD0A37-6955-6A14-E738-752F085D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267" y="404664"/>
            <a:ext cx="1921836" cy="68771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88F163F-58D6-B5B6-B131-B5D2B98F90CD}"/>
              </a:ext>
            </a:extLst>
          </p:cNvPr>
          <p:cNvSpPr txBox="1">
            <a:spLocks/>
          </p:cNvSpPr>
          <p:nvPr/>
        </p:nvSpPr>
        <p:spPr>
          <a:xfrm>
            <a:off x="2279576" y="476672"/>
            <a:ext cx="9302824" cy="9793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7800A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Diana C. </a:t>
            </a:r>
            <a:r>
              <a:rPr lang="en-US" dirty="0" err="1"/>
              <a:t>Benjumea</a:t>
            </a:r>
            <a:r>
              <a:rPr lang="en-US" dirty="0"/>
              <a:t> Hernández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12B252-2E5F-F86E-B46B-C8C96D144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784" y="4269137"/>
            <a:ext cx="2049829" cy="191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50B283-DAB6-D10B-5B57-5E16C46C6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7" b="10121"/>
          <a:stretch/>
        </p:blipFill>
        <p:spPr bwMode="auto">
          <a:xfrm>
            <a:off x="6512707" y="4269137"/>
            <a:ext cx="1937233" cy="193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dellín Travel Guide">
            <a:extLst>
              <a:ext uri="{FF2B5EF4-FFF2-40B4-BE49-F238E27FC236}">
                <a16:creationId xmlns:a16="http://schemas.microsoft.com/office/drawing/2014/main" id="{776DF454-7C22-9F79-4718-9C02BED6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707" y="1772816"/>
            <a:ext cx="4879730" cy="24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 descr="Research with solid fill">
            <a:extLst>
              <a:ext uri="{FF2B5EF4-FFF2-40B4-BE49-F238E27FC236}">
                <a16:creationId xmlns:a16="http://schemas.microsoft.com/office/drawing/2014/main" id="{89DC1A5C-A6C6-FD76-256E-8B2541FFB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5372" y="5271707"/>
            <a:ext cx="914400" cy="914400"/>
          </a:xfrm>
          <a:prstGeom prst="rect">
            <a:avLst/>
          </a:prstGeom>
        </p:spPr>
      </p:pic>
      <p:pic>
        <p:nvPicPr>
          <p:cNvPr id="19" name="Graphic 18" descr="Aeroplane outline">
            <a:extLst>
              <a:ext uri="{FF2B5EF4-FFF2-40B4-BE49-F238E27FC236}">
                <a16:creationId xmlns:a16="http://schemas.microsoft.com/office/drawing/2014/main" id="{505EDA40-E763-D020-35FA-DE066FE9AC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34384" y="43573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9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3AE48-2785-BFD7-2CA5-A520807A9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my research about?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04C8169-036C-7C53-F327-436A228D9BBD}"/>
              </a:ext>
            </a:extLst>
          </p:cNvPr>
          <p:cNvSpPr txBox="1">
            <a:spLocks/>
          </p:cNvSpPr>
          <p:nvPr/>
        </p:nvSpPr>
        <p:spPr>
          <a:xfrm>
            <a:off x="4079776" y="1734932"/>
            <a:ext cx="6700336" cy="149041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RESEARCH PROBLEM</a:t>
            </a:r>
          </a:p>
          <a:p>
            <a:pPr marL="0" indent="0">
              <a:buNone/>
            </a:pPr>
            <a:r>
              <a:rPr lang="en-GB" sz="1600" b="1" dirty="0"/>
              <a:t>Ensure the safe operation of Robotic Autonomous Systems (RAS).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63535E7-BD52-CCE6-7939-CF5E82F75B55}"/>
              </a:ext>
            </a:extLst>
          </p:cNvPr>
          <p:cNvSpPr txBox="1">
            <a:spLocks/>
          </p:cNvSpPr>
          <p:nvPr/>
        </p:nvSpPr>
        <p:spPr>
          <a:xfrm>
            <a:off x="709565" y="4613486"/>
            <a:ext cx="4673102" cy="105587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RESEARCH GOAL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9E3431F-21B4-AEE0-3911-E939611D3B1A}"/>
              </a:ext>
            </a:extLst>
          </p:cNvPr>
          <p:cNvSpPr txBox="1">
            <a:spLocks/>
          </p:cNvSpPr>
          <p:nvPr/>
        </p:nvSpPr>
        <p:spPr>
          <a:xfrm>
            <a:off x="687787" y="5176138"/>
            <a:ext cx="10626248" cy="7833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600" i="1" dirty="0"/>
              <a:t>Develop a systematic approach that demonstrates the feasibility of deploying RAS in the nuclear environment while ensuring that the operational risk is tolerable and As Low As Reasonably Practicable (ALARP) </a:t>
            </a:r>
            <a:r>
              <a:rPr lang="en-GB" sz="1600" b="1" i="1" baseline="30000" dirty="0">
                <a:cs typeface="Arial"/>
              </a:rPr>
              <a:t>[1]</a:t>
            </a:r>
            <a:r>
              <a:rPr lang="en-GB" sz="1600" i="1" dirty="0">
                <a:cs typeface="Arial"/>
              </a:rPr>
              <a:t>.</a:t>
            </a:r>
            <a:endParaRPr lang="en-GB" sz="1600" i="1" dirty="0"/>
          </a:p>
          <a:p>
            <a:endParaRPr lang="en-GB" dirty="0"/>
          </a:p>
        </p:txBody>
      </p:sp>
      <p:sp>
        <p:nvSpPr>
          <p:cNvPr id="10" name="Date Placeholder 6">
            <a:extLst>
              <a:ext uri="{FF2B5EF4-FFF2-40B4-BE49-F238E27FC236}">
                <a16:creationId xmlns:a16="http://schemas.microsoft.com/office/drawing/2014/main" id="{9F0BEDD7-01E7-4563-E3CA-85A076B4A2EC}"/>
              </a:ext>
            </a:extLst>
          </p:cNvPr>
          <p:cNvSpPr txBox="1">
            <a:spLocks/>
          </p:cNvSpPr>
          <p:nvPr/>
        </p:nvSpPr>
        <p:spPr>
          <a:xfrm>
            <a:off x="479376" y="6008931"/>
            <a:ext cx="10626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b="1" dirty="0">
                <a:latin typeface="Arial"/>
                <a:cs typeface="Arial"/>
              </a:rPr>
              <a:t>1. </a:t>
            </a:r>
            <a:r>
              <a:rPr lang="en-GB" sz="1000" dirty="0">
                <a:latin typeface="Arial"/>
                <a:cs typeface="Arial"/>
              </a:rPr>
              <a:t>Office for Nuclear Regulation (ONR). Guidance on the demonstration of ALARP (as low as reasonably practicable). Nuclear Safety Technical Assessment Guide NS-TAST-GD-005.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9AD5546-C01F-53AD-9BB3-0C8CFA059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A1EA-A9D8-7145-A98B-D4B7CFDEA17A}" type="datetime1">
              <a:rPr lang="en-GB" smtClean="0"/>
              <a:t>09/08/2024</a:t>
            </a:fld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D1054B1-73FE-CBA9-CE9B-FBDF3FC2E0F8}"/>
              </a:ext>
            </a:extLst>
          </p:cNvPr>
          <p:cNvSpPr txBox="1">
            <a:spLocks/>
          </p:cNvSpPr>
          <p:nvPr/>
        </p:nvSpPr>
        <p:spPr>
          <a:xfrm>
            <a:off x="4140944" y="3054514"/>
            <a:ext cx="5051400" cy="149041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rgbClr val="7030A0"/>
                </a:solidFill>
              </a:rPr>
              <a:t>USE CASE </a:t>
            </a:r>
          </a:p>
          <a:p>
            <a:pPr marL="0" indent="0">
              <a:buNone/>
            </a:pPr>
            <a:r>
              <a:rPr lang="en-GB" sz="1600" dirty="0"/>
              <a:t>UK nuclear safety regime.</a:t>
            </a:r>
          </a:p>
        </p:txBody>
      </p:sp>
      <p:pic>
        <p:nvPicPr>
          <p:cNvPr id="16" name="Picture 15" descr="A logo with hexagons and black text&#10;&#10;Description automatically generated">
            <a:extLst>
              <a:ext uri="{FF2B5EF4-FFF2-40B4-BE49-F238E27FC236}">
                <a16:creationId xmlns:a16="http://schemas.microsoft.com/office/drawing/2014/main" id="{7F0E1106-C6EA-0908-1E60-CEBEA9FC8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591" y="-4881"/>
            <a:ext cx="2844800" cy="1642120"/>
          </a:xfrm>
          <a:prstGeom prst="rect">
            <a:avLst/>
          </a:prstGeom>
        </p:spPr>
      </p:pic>
      <p:pic>
        <p:nvPicPr>
          <p:cNvPr id="3" name="Picture 2" descr="A robot in a factory&#10;&#10;Description automatically generated">
            <a:extLst>
              <a:ext uri="{FF2B5EF4-FFF2-40B4-BE49-F238E27FC236}">
                <a16:creationId xmlns:a16="http://schemas.microsoft.com/office/drawing/2014/main" id="{85D43C90-A360-403C-8B22-E52811AF1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28" y="1785369"/>
            <a:ext cx="2629415" cy="2626625"/>
          </a:xfrm>
          <a:prstGeom prst="rect">
            <a:avLst/>
          </a:prstGeom>
        </p:spPr>
      </p:pic>
      <p:pic>
        <p:nvPicPr>
          <p:cNvPr id="4" name="Picture 3" descr="A robot on wheels in front of a factory&#10;&#10;Description automatically generated">
            <a:extLst>
              <a:ext uri="{FF2B5EF4-FFF2-40B4-BE49-F238E27FC236}">
                <a16:creationId xmlns:a16="http://schemas.microsoft.com/office/drawing/2014/main" id="{473ECB14-046E-248F-215C-7144E4862B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6"/>
          <a:stretch/>
        </p:blipFill>
        <p:spPr>
          <a:xfrm>
            <a:off x="7816665" y="2687626"/>
            <a:ext cx="2128866" cy="22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5265E7-8C7E-3816-EB9F-BE6362CBA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98228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E8C224-233F-7040-AFED-569334304230}" type="datetime1">
              <a:rPr lang="en-GB" smtClean="0"/>
              <a:t>09/08/2024</a:t>
            </a:fld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E6233794-F58B-116A-D22F-13EA579787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51584" y="5453836"/>
            <a:ext cx="7027195" cy="711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" b="1" dirty="0"/>
              <a:t>Fig.  </a:t>
            </a:r>
            <a:r>
              <a:rPr lang="en-US" sz="1000" dirty="0"/>
              <a:t>Autonomous System Architecture. 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The proposed approach extends a previous study</a:t>
            </a:r>
            <a:r>
              <a:rPr lang="en-GB" sz="1000" b="1" i="0" baseline="30000" dirty="0">
                <a:effectLst/>
                <a:latin typeface="Arial" panose="020B0604020202020204" pitchFamily="34" charset="0"/>
              </a:rPr>
              <a:t>[1]</a:t>
            </a:r>
            <a:r>
              <a:rPr lang="en-GB" sz="1000" b="0" i="0" dirty="0">
                <a:effectLst/>
                <a:latin typeface="Arial" panose="020B0604020202020204" pitchFamily="34" charset="0"/>
              </a:rPr>
              <a:t>, that introduced a method for an intelligent control system to detect collisions in a hypothetical robot surveying a nuclear waste storage facility.</a:t>
            </a:r>
            <a:endParaRPr lang="en-GB" sz="1000" dirty="0"/>
          </a:p>
          <a:p>
            <a:endParaRPr lang="en-GB" sz="800" b="0" i="0" dirty="0">
              <a:effectLst/>
              <a:latin typeface="Arial" panose="020B0604020202020204" pitchFamily="34" charset="0"/>
            </a:endParaRPr>
          </a:p>
          <a:p>
            <a:endParaRPr lang="en-GB" sz="800" b="0" i="0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152AC13F-9BCF-22CC-E99D-9A9087186D32}"/>
              </a:ext>
            </a:extLst>
          </p:cNvPr>
          <p:cNvSpPr txBox="1">
            <a:spLocks/>
          </p:cNvSpPr>
          <p:nvPr/>
        </p:nvSpPr>
        <p:spPr>
          <a:xfrm>
            <a:off x="211012" y="6099981"/>
            <a:ext cx="9703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 dirty="0">
              <a:latin typeface="Arial"/>
              <a:cs typeface="Arial"/>
            </a:endParaRPr>
          </a:p>
        </p:txBody>
      </p:sp>
      <p:sp>
        <p:nvSpPr>
          <p:cNvPr id="15" name="Date Placeholder 6">
            <a:extLst>
              <a:ext uri="{FF2B5EF4-FFF2-40B4-BE49-F238E27FC236}">
                <a16:creationId xmlns:a16="http://schemas.microsoft.com/office/drawing/2014/main" id="{1B700D15-DB28-B193-2830-911A702ED259}"/>
              </a:ext>
            </a:extLst>
          </p:cNvPr>
          <p:cNvSpPr txBox="1">
            <a:spLocks/>
          </p:cNvSpPr>
          <p:nvPr/>
        </p:nvSpPr>
        <p:spPr>
          <a:xfrm>
            <a:off x="491876" y="6016203"/>
            <a:ext cx="117001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 b="1" dirty="0">
                <a:latin typeface="Arial"/>
                <a:cs typeface="Arial"/>
              </a:rPr>
              <a:t>1. </a:t>
            </a:r>
            <a:r>
              <a:rPr lang="en-GB" sz="900" dirty="0">
                <a:latin typeface="Arial"/>
                <a:cs typeface="Arial"/>
              </a:rPr>
              <a:t>Anderson, C. R., &amp; Dennis, L. A. (2023). Autonomous Systems' Safety Cases for use in UK Nuclear Environments. </a:t>
            </a:r>
            <a:r>
              <a:rPr lang="en-GB" sz="900" dirty="0" err="1">
                <a:latin typeface="Arial"/>
                <a:cs typeface="Arial"/>
              </a:rPr>
              <a:t>arXiv</a:t>
            </a:r>
            <a:r>
              <a:rPr lang="en-GB" sz="900" dirty="0">
                <a:latin typeface="Arial"/>
                <a:cs typeface="Arial"/>
              </a:rPr>
              <a:t> preprint arXiv:2310.02344.</a:t>
            </a:r>
          </a:p>
        </p:txBody>
      </p:sp>
      <p:pic>
        <p:nvPicPr>
          <p:cNvPr id="6" name="Picture Placeholder 11" descr="A diagram of a safety system&#10;&#10;Description automatically generated">
            <a:extLst>
              <a:ext uri="{FF2B5EF4-FFF2-40B4-BE49-F238E27FC236}">
                <a16:creationId xmlns:a16="http://schemas.microsoft.com/office/drawing/2014/main" id="{615937FA-6341-E99F-DD59-C73FBCB73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8" r="-1" b="3354"/>
          <a:stretch/>
        </p:blipFill>
        <p:spPr>
          <a:xfrm>
            <a:off x="2351584" y="1539738"/>
            <a:ext cx="7027195" cy="3818544"/>
          </a:xfrm>
          <a:prstGeom prst="rect">
            <a:avLst/>
          </a:prstGeom>
          <a:noFill/>
        </p:spPr>
      </p:pic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FF3623B4-BA08-ED6C-A719-4B6988EB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074" y="40904"/>
            <a:ext cx="2540000" cy="381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D2972C25-6CDA-8EF4-15C1-7B5EFBAF693F}"/>
              </a:ext>
            </a:extLst>
          </p:cNvPr>
          <p:cNvSpPr txBox="1">
            <a:spLocks/>
          </p:cNvSpPr>
          <p:nvPr/>
        </p:nvSpPr>
        <p:spPr>
          <a:xfrm>
            <a:off x="2279576" y="476672"/>
            <a:ext cx="9302824" cy="9793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7800A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Research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707D5-E707-7A93-53E4-1EEF2EE03187}"/>
              </a:ext>
            </a:extLst>
          </p:cNvPr>
          <p:cNvSpPr txBox="1"/>
          <p:nvPr/>
        </p:nvSpPr>
        <p:spPr>
          <a:xfrm>
            <a:off x="6528048" y="3512041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(Control system)</a:t>
            </a:r>
          </a:p>
        </p:txBody>
      </p:sp>
    </p:spTree>
    <p:extLst>
      <p:ext uri="{BB962C8B-B14F-4D97-AF65-F5344CB8AC3E}">
        <p14:creationId xmlns:p14="http://schemas.microsoft.com/office/powerpoint/2010/main" val="2368025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5265E7-8C7E-3816-EB9F-BE6362CBAF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98228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E8C224-233F-7040-AFED-569334304230}" type="datetime1">
              <a:rPr lang="en-GB" smtClean="0"/>
              <a:t>09/08/2024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38C86D-BFE7-E05C-7AE6-BB8EFF26D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60158"/>
            <a:ext cx="2656856" cy="2724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9E39AF-9E55-DF20-7961-0AE2F9264100}"/>
              </a:ext>
            </a:extLst>
          </p:cNvPr>
          <p:cNvSpPr txBox="1"/>
          <p:nvPr/>
        </p:nvSpPr>
        <p:spPr>
          <a:xfrm>
            <a:off x="1156102" y="1916025"/>
            <a:ext cx="3684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 Keep in touch! </a:t>
            </a:r>
          </a:p>
        </p:txBody>
      </p:sp>
      <p:pic>
        <p:nvPicPr>
          <p:cNvPr id="22" name="Picture 21" descr="A blue and white logo&#10;&#10;Description automatically generated">
            <a:extLst>
              <a:ext uri="{FF2B5EF4-FFF2-40B4-BE49-F238E27FC236}">
                <a16:creationId xmlns:a16="http://schemas.microsoft.com/office/drawing/2014/main" id="{F60AABB7-F80E-5225-95E8-9F43928C67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4909512"/>
            <a:ext cx="432048" cy="4319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D05F95-9B69-B503-405C-006D48DAA26E}"/>
              </a:ext>
            </a:extLst>
          </p:cNvPr>
          <p:cNvSpPr txBox="1"/>
          <p:nvPr/>
        </p:nvSpPr>
        <p:spPr>
          <a:xfrm>
            <a:off x="9336360" y="4941317"/>
            <a:ext cx="1667962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Scan me</a:t>
            </a:r>
          </a:p>
        </p:txBody>
      </p:sp>
      <p:pic>
        <p:nvPicPr>
          <p:cNvPr id="19" name="Picture 1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76A7B55-3FCF-8AD8-E229-EAD3D741DD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2786964"/>
            <a:ext cx="2100010" cy="2154204"/>
          </a:xfrm>
          <a:prstGeom prst="rect">
            <a:avLst/>
          </a:prstGeom>
        </p:spPr>
      </p:pic>
      <p:sp>
        <p:nvSpPr>
          <p:cNvPr id="24" name="Subtitle 4">
            <a:extLst>
              <a:ext uri="{FF2B5EF4-FFF2-40B4-BE49-F238E27FC236}">
                <a16:creationId xmlns:a16="http://schemas.microsoft.com/office/drawing/2014/main" id="{2DE87781-9F2D-D3E5-720F-41CFB424A82F}"/>
              </a:ext>
            </a:extLst>
          </p:cNvPr>
          <p:cNvSpPr txBox="1">
            <a:spLocks/>
          </p:cNvSpPr>
          <p:nvPr/>
        </p:nvSpPr>
        <p:spPr>
          <a:xfrm>
            <a:off x="372726" y="1347579"/>
            <a:ext cx="8422212" cy="17933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2800" b="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2800" b="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2800" b="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2800" b="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diana.benjumeahernandez@manchester.ac.uk</a:t>
            </a:r>
          </a:p>
        </p:txBody>
      </p:sp>
    </p:spTree>
    <p:extLst>
      <p:ext uri="{BB962C8B-B14F-4D97-AF65-F5344CB8AC3E}">
        <p14:creationId xmlns:p14="http://schemas.microsoft.com/office/powerpoint/2010/main" val="1166688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_powerpoint_169_acasson.potx" id="{DCAA7602-4A94-4A10-89D9-5DC9CE20B579}" vid="{2F39BEB1-B4C6-4864-AAB0-C09F11223845}"/>
    </a:ext>
  </a:extLst>
</a:theme>
</file>

<file path=ppt/theme/theme2.xml><?xml version="1.0" encoding="utf-8"?>
<a:theme xmlns:a="http://schemas.openxmlformats.org/drawingml/2006/main" name="SPHERE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_powerpoint_169_acasson.potx" id="{DCAA7602-4A94-4A10-89D9-5DC9CE20B579}" vid="{F3CE79FD-C231-4A13-BF9F-0F09E2FA48A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UoM_powerpoint_169_acasson</Template>
  <TotalTime>5112</TotalTime>
  <Words>248</Words>
  <Application>Microsoft Macintosh PowerPoint</Application>
  <PresentationFormat>Widescreen</PresentationFormat>
  <Paragraphs>33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Segoe UI Light</vt:lpstr>
      <vt:lpstr>Office Theme</vt:lpstr>
      <vt:lpstr>SPHERE template</vt:lpstr>
      <vt:lpstr>PowerPoint Presentation</vt:lpstr>
      <vt:lpstr>What is my research about?</vt:lpstr>
      <vt:lpstr>PowerPoint Presentation</vt:lpstr>
      <vt:lpstr>PowerPoint Presentation</vt:lpstr>
    </vt:vector>
  </TitlesOfParts>
  <Company>University of Manchester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Suzanne Ross</dc:creator>
  <cp:lastModifiedBy>Diana Benjumea Hernandez</cp:lastModifiedBy>
  <cp:revision>17</cp:revision>
  <dcterms:created xsi:type="dcterms:W3CDTF">2022-05-13T10:11:39Z</dcterms:created>
  <dcterms:modified xsi:type="dcterms:W3CDTF">2024-08-09T15:10:20Z</dcterms:modified>
</cp:coreProperties>
</file>